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  <p:sldMasterId id="2147483728" r:id="rId2"/>
    <p:sldMasterId id="2147483729" r:id="rId3"/>
  </p:sldMasterIdLst>
  <p:notesMasterIdLst>
    <p:notesMasterId r:id="rId27"/>
  </p:notes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77" r:id="rId11"/>
    <p:sldId id="278" r:id="rId12"/>
    <p:sldId id="287" r:id="rId13"/>
    <p:sldId id="280" r:id="rId14"/>
    <p:sldId id="286" r:id="rId15"/>
    <p:sldId id="296" r:id="rId16"/>
    <p:sldId id="282" r:id="rId17"/>
    <p:sldId id="283" r:id="rId18"/>
    <p:sldId id="290" r:id="rId19"/>
    <p:sldId id="297" r:id="rId20"/>
    <p:sldId id="291" r:id="rId21"/>
    <p:sldId id="292" r:id="rId22"/>
    <p:sldId id="293" r:id="rId23"/>
    <p:sldId id="294" r:id="rId24"/>
    <p:sldId id="295" r:id="rId25"/>
    <p:sldId id="298" r:id="rId26"/>
  </p:sldIdLst>
  <p:sldSz cx="9144000" cy="5143500" type="screen16x9"/>
  <p:notesSz cx="6858000" cy="9144000"/>
  <p:embeddedFontLst>
    <p:embeddedFont>
      <p:font typeface="Oswald" panose="020B0604020202020204" charset="0"/>
      <p:regular r:id="rId28"/>
      <p:bold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E533A9-EB5B-485C-BEAD-602B59348AFC}">
  <a:tblStyle styleId="{B6E533A9-EB5B-485C-BEAD-602B59348A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431" autoAdjust="0"/>
  </p:normalViewPr>
  <p:slideViewPr>
    <p:cSldViewPr snapToGrid="0">
      <p:cViewPr varScale="1">
        <p:scale>
          <a:sx n="76" d="100"/>
          <a:sy n="76" d="100"/>
        </p:scale>
        <p:origin x="296" y="56"/>
      </p:cViewPr>
      <p:guideLst/>
    </p:cSldViewPr>
  </p:slideViewPr>
  <p:outlineViewPr>
    <p:cViewPr>
      <p:scale>
        <a:sx n="33" d="100"/>
        <a:sy n="33" d="100"/>
      </p:scale>
      <p:origin x="0" y="-163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37af8737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37af8737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290962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290962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87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8cf0ad53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8cf0ad53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290962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290962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683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290962db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290962db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290962d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290962db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290962d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290962db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77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290962db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290962db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048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290962d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290962db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759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290962d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290962db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864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290962d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290962db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98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ab9de1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ab9de1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290962d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290962db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32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8ab9de1c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8ab9de1c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8ab9de1c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8ab9de1c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bf44f9e4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bf44f9e4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bf44f9e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bf44f9e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ab9de1c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8ab9de1c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290962d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290962d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290962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290962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20300" y="100"/>
            <a:ext cx="7703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095550" y="23235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1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t="3275" b="6739"/>
          <a:stretch/>
        </p:blipFill>
        <p:spPr>
          <a:xfrm>
            <a:off x="0" y="3300"/>
            <a:ext cx="9143996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593223" y="976875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9" name="Google Shape;19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J">
  <p:cSld name="TITLE_AND_BODY_1_2_1_3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9999"/>
          <a:stretch/>
        </p:blipFill>
        <p:spPr>
          <a:xfrm>
            <a:off x="0" y="0"/>
            <a:ext cx="9143999" cy="51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13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07" name="Google Shape;207;p3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p3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260" name="Google Shape;260;p36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2" name="Google Shape;262;p3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3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7" name="Google Shape;297;p4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">
  <p:cSld name="TITLE_AND_BODY_1_2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2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TITLE_AND_BODY_1_2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TITLE_AND_BODY_1_2_1_2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D">
  <p:cSld name="TITLE_AND_BODY_1_2_1_2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TITLE_AND_BODY_1_2_1_2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F">
  <p:cSld name="TITLE_AND_BODY_1_2_1_2_1_1_1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">
  <p:cSld name="TITLE_AND_BODY_1_2_1_2_1_1_1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TITLE_AND_BODY_1_2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I">
  <p:cSld name="TITLE_AND_BODY_1_2_1_3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J">
  <p:cSld name="TITLE_AND_BODY_1_2_1_3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K">
  <p:cSld name="TITLE_AND_BODY_1_2_1_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2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">
  <p:cSld name="TITLE_AND_BODY_1_2_1_3_1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5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4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4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61" name="Google Shape;361;p5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42" name="Google Shape;42;p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/>
          <p:nvPr/>
        </p:nvSpPr>
        <p:spPr>
          <a:xfrm>
            <a:off x="457950" y="427296"/>
            <a:ext cx="8228100" cy="43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5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80" name="Google Shape;380;p5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1" name="Google Shape;38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29329" cy="529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88" name="Google Shape;388;p5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5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6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6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6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6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0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6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403" name="Google Shape;403;p6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10" name="Google Shape;410;p6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6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4" name="Google Shape;414;p6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6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3" name="Google Shape;423;p63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3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6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31" name="Google Shape;431;p6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6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p6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6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5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41" name="Google Shape;441;p6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65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6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4" name="Google Shape;444;p65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5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7" name="Google Shape;447;p65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52" name="Google Shape;452;p6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66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6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55" name="Google Shape;455;p6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456" name="Google Shape;456;p66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6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8" name="Google Shape;458;p6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0" name="Google Shape;460;p6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3882" cy="75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7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68" name="Google Shape;468;p6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6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6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8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4" name="Google Shape;474;p68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6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6" name="Google Shape;476;p68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69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6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9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69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69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69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6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6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7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3" name="Google Shape;493;p7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1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71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71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8" name="Google Shape;498;p71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71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0" name="Google Shape;500;p7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A">
  <p:cSld name="TITLE_AND_BODY_1_2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2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7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">
  <p:cSld name="TITLE_AND_BODY_1_2_1_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7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C">
  <p:cSld name="TITLE_AND_BODY_1_2_1_2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231575" y="40943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632" cy="513457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7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7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F">
  <p:cSld name="TITLE_AND_BODY_1_2_1_2_1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7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7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9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7989200" cy="529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7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8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J">
  <p:cSld name="TITLE_AND_BODY_1_2_1_3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8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8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82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82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8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82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82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48" name="Google Shape;548;p82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0" name="Google Shape;5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8394" cy="3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2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2" name="Google Shape;552;p82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5" name="Google Shape;95;p12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" name="Google Shape;97;p1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" name="Google Shape;8;p1" descr="GA-Cog-900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74" name="Google Shape;174;p25" descr="GA-Cog-90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70" name="Google Shape;370;p55" descr="GA-Cog-900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e-offset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 Class 6</a:t>
            </a:r>
            <a:br>
              <a:rPr lang="en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8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Extracting, Merging, Grouping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24" name="Google Shape;724;p105"/>
          <p:cNvSpPr txBox="1">
            <a:spLocks noGrp="1"/>
          </p:cNvSpPr>
          <p:nvPr>
            <p:ph type="body" idx="1"/>
          </p:nvPr>
        </p:nvSpPr>
        <p:spPr>
          <a:xfrm>
            <a:off x="311700" y="712921"/>
            <a:ext cx="4290900" cy="363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>
                <a:solidFill>
                  <a:schemeClr val="dk1"/>
                </a:solidFill>
              </a:rPr>
              <a:t>You can think of pandas methods for creating data falling into two categories: general and particular.</a:t>
            </a:r>
          </a:p>
          <a:p>
            <a:pPr marL="0" indent="0"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285750" indent="-285750"/>
            <a:r>
              <a:rPr lang="en" sz="1800" dirty="0">
                <a:solidFill>
                  <a:schemeClr val="dk1"/>
                </a:solidFill>
              </a:rPr>
              <a:t>3 </a:t>
            </a:r>
            <a:r>
              <a:rPr lang="en-US" sz="1800" dirty="0">
                <a:solidFill>
                  <a:schemeClr val="dk1"/>
                </a:solidFill>
              </a:rPr>
              <a:t>general</a:t>
            </a:r>
            <a:r>
              <a:rPr lang="en" sz="1800" dirty="0">
                <a:solidFill>
                  <a:schemeClr val="dk1"/>
                </a:solidFill>
              </a:rPr>
              <a:t> methods:</a:t>
            </a:r>
            <a:endParaRPr sz="1800" b="1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np.where()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np.select()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df.</a:t>
            </a:r>
            <a:r>
              <a:rPr lang="en-US" sz="1800" dirty="0">
                <a:solidFill>
                  <a:schemeClr val="dk1"/>
                </a:solidFill>
              </a:rPr>
              <a:t>apply()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25" name="Google Shape;725;p10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26" name="Google Shape;7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66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7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42" name="Google Shape;742;p107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np.where():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Simple way to create if/else statement to create new variables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np.select():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Advanced version of np.where() - can create multiple conditions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43" name="Google Shape;743;p10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44" name="Google Shape;74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Pandas:  Creating Data</a:t>
            </a:r>
            <a:endParaRPr dirty="0"/>
          </a:p>
        </p:txBody>
      </p:sp>
      <p:sp>
        <p:nvSpPr>
          <p:cNvPr id="724" name="Google Shape;724;p105"/>
          <p:cNvSpPr txBox="1">
            <a:spLocks noGrp="1"/>
          </p:cNvSpPr>
          <p:nvPr>
            <p:ph type="body" idx="1"/>
          </p:nvPr>
        </p:nvSpPr>
        <p:spPr>
          <a:xfrm>
            <a:off x="311700" y="317714"/>
            <a:ext cx="4290900" cy="4439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</a:rPr>
              <a:t>Methods for specific ways of changing data:</a:t>
            </a:r>
          </a:p>
          <a:p>
            <a:pPr marL="400050" indent="-28575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pd.cut</a:t>
            </a:r>
            <a:r>
              <a:rPr lang="en-US" sz="1800" dirty="0">
                <a:solidFill>
                  <a:schemeClr val="dk1"/>
                </a:solidFill>
              </a:rPr>
              <a:t>() – turn a numeric category into predefined bins</a:t>
            </a:r>
          </a:p>
          <a:p>
            <a:pPr marL="400050" indent="-28575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df.map</a:t>
            </a:r>
            <a:r>
              <a:rPr lang="en-US" sz="1800" dirty="0">
                <a:solidFill>
                  <a:schemeClr val="dk1"/>
                </a:solidFill>
              </a:rPr>
              <a:t>() – change values in a column from one to another</a:t>
            </a:r>
          </a:p>
          <a:p>
            <a:pPr marL="400050" indent="-28575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df.replace</a:t>
            </a:r>
            <a:r>
              <a:rPr lang="en-US" sz="1800" dirty="0">
                <a:solidFill>
                  <a:schemeClr val="dk1"/>
                </a:solidFill>
              </a:rPr>
              <a:t>() – replace specific values with something else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25" name="Google Shape;725;p10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26" name="Google Shape;7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965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2440805-A1F9-4ECD-B7A2-098E177F8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95322-95BD-401F-B9E2-BA10436B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 of Lab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84BE21-4E24-4013-A15E-60392BA41BA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2400" dirty="0"/>
              <a:t>Take 10-12 minutes and complete section I of the accompanying lab.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14927-42C2-49EE-BBF8-C1184C852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r>
              <a:rPr lang="en-US"/>
              <a:t> | © 2018 General Assembly</a:t>
            </a:r>
          </a:p>
        </p:txBody>
      </p:sp>
    </p:spTree>
    <p:extLst>
      <p:ext uri="{BB962C8B-B14F-4D97-AF65-F5344CB8AC3E}">
        <p14:creationId xmlns:p14="http://schemas.microsoft.com/office/powerpoint/2010/main" val="358657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9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Merging Data</a:t>
            </a:r>
            <a:endParaRPr dirty="0"/>
          </a:p>
        </p:txBody>
      </p:sp>
      <p:sp>
        <p:nvSpPr>
          <p:cNvPr id="759" name="Google Shape;759;p109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0"/>
          <p:cNvSpPr txBox="1">
            <a:spLocks noGrp="1"/>
          </p:cNvSpPr>
          <p:nvPr>
            <p:ph type="title"/>
          </p:nvPr>
        </p:nvSpPr>
        <p:spPr>
          <a:xfrm>
            <a:off x="226503" y="223675"/>
            <a:ext cx="87581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Pandas: Merging Data</a:t>
            </a:r>
            <a:endParaRPr dirty="0"/>
          </a:p>
        </p:txBody>
      </p:sp>
      <p:sp>
        <p:nvSpPr>
          <p:cNvPr id="765" name="Google Shape;765;p110"/>
          <p:cNvSpPr txBox="1">
            <a:spLocks noGrp="1"/>
          </p:cNvSpPr>
          <p:nvPr>
            <p:ph type="body" idx="1"/>
          </p:nvPr>
        </p:nvSpPr>
        <p:spPr>
          <a:xfrm>
            <a:off x="311699" y="1006678"/>
            <a:ext cx="4833737" cy="376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Pandas allows you to combine multiple </a:t>
            </a:r>
            <a:r>
              <a:rPr lang="en-US" sz="2400" dirty="0" err="1">
                <a:solidFill>
                  <a:schemeClr val="dk1"/>
                </a:solidFill>
              </a:rPr>
              <a:t>dataframes</a:t>
            </a:r>
            <a:r>
              <a:rPr lang="en-US" sz="2400" dirty="0">
                <a:solidFill>
                  <a:schemeClr val="dk1"/>
                </a:solidFill>
              </a:rPr>
              <a:t> together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Very similar to UNION and JOIN in SQL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Corresponding methods are:</a:t>
            </a:r>
          </a:p>
          <a:p>
            <a:pPr marL="800100" lvl="1" indent="-342900"/>
            <a:r>
              <a:rPr lang="en-US" sz="2000" dirty="0" err="1">
                <a:solidFill>
                  <a:schemeClr val="dk1"/>
                </a:solidFill>
              </a:rPr>
              <a:t>df.merge</a:t>
            </a:r>
            <a:endParaRPr lang="en-US" sz="2000" dirty="0">
              <a:solidFill>
                <a:schemeClr val="dk1"/>
              </a:solidFill>
            </a:endParaRPr>
          </a:p>
          <a:p>
            <a:pPr marL="800100" lvl="1" indent="-342900"/>
            <a:r>
              <a:rPr lang="en-US" sz="2000" dirty="0" err="1">
                <a:solidFill>
                  <a:schemeClr val="dk1"/>
                </a:solidFill>
              </a:rPr>
              <a:t>pd.concat</a:t>
            </a:r>
            <a:endParaRPr lang="en-US"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66" name="Google Shape;766;p1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67" name="Google Shape;76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0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Pandas:  </a:t>
            </a:r>
            <a:r>
              <a:rPr lang="en-US" dirty="0"/>
              <a:t>Merging Data</a:t>
            </a:r>
            <a:endParaRPr dirty="0"/>
          </a:p>
        </p:txBody>
      </p:sp>
      <p:sp>
        <p:nvSpPr>
          <p:cNvPr id="765" name="Google Shape;765;p110"/>
          <p:cNvSpPr txBox="1">
            <a:spLocks noGrp="1"/>
          </p:cNvSpPr>
          <p:nvPr>
            <p:ph type="body" idx="1"/>
          </p:nvPr>
        </p:nvSpPr>
        <p:spPr>
          <a:xfrm>
            <a:off x="311699" y="690924"/>
            <a:ext cx="4833737" cy="4439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</a:rPr>
              <a:t>df.merge</a:t>
            </a:r>
            <a:r>
              <a:rPr lang="en-US" sz="1800" dirty="0">
                <a:solidFill>
                  <a:schemeClr val="dk1"/>
                </a:solidFill>
              </a:rPr>
              <a:t>():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  - similar to JOIN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  - important arguments: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  - </a:t>
            </a:r>
            <a:r>
              <a:rPr lang="en-US" sz="1800" b="1" dirty="0">
                <a:solidFill>
                  <a:schemeClr val="dk1"/>
                </a:solidFill>
              </a:rPr>
              <a:t>on: </a:t>
            </a:r>
            <a:r>
              <a:rPr lang="en-US" sz="1800" dirty="0">
                <a:solidFill>
                  <a:schemeClr val="dk1"/>
                </a:solidFill>
              </a:rPr>
              <a:t>column to join 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	defaults to joining on </a:t>
            </a:r>
            <a:r>
              <a:rPr lang="en-US" sz="1800" b="1" dirty="0">
                <a:solidFill>
                  <a:schemeClr val="dk1"/>
                </a:solidFill>
              </a:rPr>
              <a:t>every</a:t>
            </a:r>
            <a:r>
              <a:rPr lang="en-US" sz="1800" dirty="0">
                <a:solidFill>
                  <a:schemeClr val="dk1"/>
                </a:solidFill>
              </a:rPr>
              <a:t> column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	can also choose subsets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  - </a:t>
            </a:r>
            <a:r>
              <a:rPr lang="en-US" sz="1800" b="1" dirty="0">
                <a:solidFill>
                  <a:schemeClr val="dk1"/>
                </a:solidFill>
              </a:rPr>
              <a:t>how: </a:t>
            </a:r>
            <a:r>
              <a:rPr lang="en-US" sz="1800" dirty="0">
                <a:solidFill>
                  <a:schemeClr val="dk1"/>
                </a:solidFill>
              </a:rPr>
              <a:t>how to do the JOIN/merge: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	inner, outer, left, right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  - </a:t>
            </a:r>
            <a:r>
              <a:rPr lang="en-US" sz="1800" b="1" dirty="0" err="1">
                <a:solidFill>
                  <a:schemeClr val="dk1"/>
                </a:solidFill>
              </a:rPr>
              <a:t>left_on</a:t>
            </a:r>
            <a:r>
              <a:rPr lang="en-US" sz="1800" b="1" dirty="0">
                <a:solidFill>
                  <a:schemeClr val="dk1"/>
                </a:solidFill>
              </a:rPr>
              <a:t>/</a:t>
            </a:r>
            <a:r>
              <a:rPr lang="en-US" sz="1800" b="1" dirty="0" err="1">
                <a:solidFill>
                  <a:schemeClr val="dk1"/>
                </a:solidFill>
              </a:rPr>
              <a:t>right_on</a:t>
            </a:r>
            <a:r>
              <a:rPr lang="en-US" sz="1800" b="1" dirty="0">
                <a:solidFill>
                  <a:schemeClr val="dk1"/>
                </a:solidFill>
              </a:rPr>
              <a:t>: </a:t>
            </a:r>
            <a:r>
              <a:rPr lang="en-US" sz="1800" dirty="0">
                <a:solidFill>
                  <a:schemeClr val="dk1"/>
                </a:solidFill>
              </a:rPr>
              <a:t>which columns to use for each </a:t>
            </a:r>
            <a:r>
              <a:rPr lang="en-US" sz="1800" dirty="0" err="1">
                <a:solidFill>
                  <a:schemeClr val="dk1"/>
                </a:solidFill>
              </a:rPr>
              <a:t>dataframe</a:t>
            </a:r>
            <a:endParaRPr lang="en-US"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  - </a:t>
            </a:r>
            <a:r>
              <a:rPr lang="en-US" sz="1800" b="1" dirty="0" err="1">
                <a:solidFill>
                  <a:schemeClr val="dk1"/>
                </a:solidFill>
              </a:rPr>
              <a:t>left_index</a:t>
            </a:r>
            <a:r>
              <a:rPr lang="en-US" sz="1800" b="1" dirty="0">
                <a:solidFill>
                  <a:schemeClr val="dk1"/>
                </a:solidFill>
              </a:rPr>
              <a:t>/</a:t>
            </a:r>
            <a:r>
              <a:rPr lang="en-US" sz="1800" b="1" dirty="0" err="1">
                <a:solidFill>
                  <a:schemeClr val="dk1"/>
                </a:solidFill>
              </a:rPr>
              <a:t>right_index</a:t>
            </a:r>
            <a:r>
              <a:rPr lang="en-US" sz="1800" b="1" dirty="0">
                <a:solidFill>
                  <a:schemeClr val="dk1"/>
                </a:solidFill>
              </a:rPr>
              <a:t>: </a:t>
            </a:r>
            <a:r>
              <a:rPr lang="en-US" sz="1800" dirty="0">
                <a:solidFill>
                  <a:schemeClr val="dk1"/>
                </a:solidFill>
              </a:rPr>
              <a:t>set to True if you want to merge on index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66" name="Google Shape;766;p1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67" name="Google Shape;76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7109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2440805-A1F9-4ECD-B7A2-098E177F8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95322-95BD-401F-B9E2-BA10436B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of Lab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84BE21-4E24-4013-A15E-60392BA41BA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2400" dirty="0"/>
              <a:t>Take 10-12 minutes and complete section II of the accompanying lab.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14927-42C2-49EE-BBF8-C1184C852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r>
              <a:rPr lang="en-US"/>
              <a:t> | © 2018 General Assembly</a:t>
            </a:r>
          </a:p>
        </p:txBody>
      </p:sp>
    </p:spTree>
    <p:extLst>
      <p:ext uri="{BB962C8B-B14F-4D97-AF65-F5344CB8AC3E}">
        <p14:creationId xmlns:p14="http://schemas.microsoft.com/office/powerpoint/2010/main" val="1222455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9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Grouping Data</a:t>
            </a:r>
            <a:endParaRPr dirty="0"/>
          </a:p>
        </p:txBody>
      </p:sp>
      <p:sp>
        <p:nvSpPr>
          <p:cNvPr id="759" name="Google Shape;759;p109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482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0"/>
          <p:cNvSpPr txBox="1">
            <a:spLocks noGrp="1"/>
          </p:cNvSpPr>
          <p:nvPr>
            <p:ph type="title"/>
          </p:nvPr>
        </p:nvSpPr>
        <p:spPr>
          <a:xfrm>
            <a:off x="226503" y="223675"/>
            <a:ext cx="87581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Pandas: Grouping Data</a:t>
            </a:r>
            <a:endParaRPr dirty="0"/>
          </a:p>
        </p:txBody>
      </p:sp>
      <p:sp>
        <p:nvSpPr>
          <p:cNvPr id="765" name="Google Shape;765;p110"/>
          <p:cNvSpPr txBox="1">
            <a:spLocks noGrp="1"/>
          </p:cNvSpPr>
          <p:nvPr>
            <p:ph type="body" idx="1"/>
          </p:nvPr>
        </p:nvSpPr>
        <p:spPr>
          <a:xfrm>
            <a:off x="311699" y="1006678"/>
            <a:ext cx="4833737" cy="376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You can *squash* data into discrete categories to get summary statistics for different levels within a particular column.</a:t>
            </a:r>
          </a:p>
          <a:p>
            <a:pPr marL="342900" indent="-342900"/>
            <a:r>
              <a:rPr lang="en-US" sz="1800" dirty="0">
                <a:solidFill>
                  <a:schemeClr val="dk1"/>
                </a:solidFill>
              </a:rPr>
              <a:t>Similar to GROUPBY in SQL or pivot tables in Excel</a:t>
            </a:r>
          </a:p>
          <a:p>
            <a:pPr marL="342900" indent="-342900"/>
            <a:r>
              <a:rPr lang="en-US" sz="1800" dirty="0">
                <a:solidFill>
                  <a:schemeClr val="dk1"/>
                </a:solidFill>
              </a:rPr>
              <a:t>Two primary ways you do this in pandas:</a:t>
            </a:r>
          </a:p>
          <a:p>
            <a:pPr marL="800100" lvl="1" indent="-342900"/>
            <a:r>
              <a:rPr lang="en-US" sz="1800" dirty="0" err="1">
                <a:solidFill>
                  <a:schemeClr val="dk1"/>
                </a:solidFill>
              </a:rPr>
              <a:t>Groupby</a:t>
            </a:r>
            <a:r>
              <a:rPr lang="en-US" sz="1800" dirty="0">
                <a:solidFill>
                  <a:schemeClr val="dk1"/>
                </a:solidFill>
              </a:rPr>
              <a:t>(): the name says it all</a:t>
            </a:r>
          </a:p>
          <a:p>
            <a:pPr marL="800100" lvl="1" indent="-342900"/>
            <a:r>
              <a:rPr lang="en-US" sz="1800" dirty="0">
                <a:solidFill>
                  <a:schemeClr val="dk1"/>
                </a:solidFill>
              </a:rPr>
              <a:t>Resample: Allows you to group using continuous time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66" name="Google Shape;766;p1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67" name="Google Shape;76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75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5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&amp; Pandas: An Introduction</a:t>
            </a:r>
            <a:endParaRPr/>
          </a:p>
        </p:txBody>
      </p:sp>
      <p:sp>
        <p:nvSpPr>
          <p:cNvPr id="576" name="Google Shape;576;p85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Overview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 students a brief but coherent overview of Numpy &amp; Pandas, plus the role they serve in the python ecosystem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Important Note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 prepared to handle issues with installation here.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77" name="Google Shape;577;p85"/>
          <p:cNvSpPr txBox="1"/>
          <p:nvPr/>
        </p:nvSpPr>
        <p:spPr>
          <a:xfrm>
            <a:off x="4555400" y="1403000"/>
            <a:ext cx="3435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Objectives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this lesson, students will: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their Jupyter notebook up and running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IPython computing environment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numpy arrays &amp; pandas dataframes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45 min - 1 hour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0"/>
          <p:cNvSpPr txBox="1">
            <a:spLocks noGrp="1"/>
          </p:cNvSpPr>
          <p:nvPr>
            <p:ph type="title"/>
          </p:nvPr>
        </p:nvSpPr>
        <p:spPr>
          <a:xfrm>
            <a:off x="226503" y="223675"/>
            <a:ext cx="87581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Pandas: Grouping Data</a:t>
            </a:r>
            <a:endParaRPr dirty="0"/>
          </a:p>
        </p:txBody>
      </p:sp>
      <p:sp>
        <p:nvSpPr>
          <p:cNvPr id="765" name="Google Shape;765;p110"/>
          <p:cNvSpPr txBox="1">
            <a:spLocks noGrp="1"/>
          </p:cNvSpPr>
          <p:nvPr>
            <p:ph type="body" idx="1"/>
          </p:nvPr>
        </p:nvSpPr>
        <p:spPr>
          <a:xfrm>
            <a:off x="311699" y="1006678"/>
            <a:ext cx="4833737" cy="376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You can *squash* data into discrete categories to get summary statistics for different levels within a particular column.</a:t>
            </a:r>
          </a:p>
          <a:p>
            <a:pPr marL="342900" indent="-342900"/>
            <a:r>
              <a:rPr lang="en-US" sz="1800" dirty="0">
                <a:solidFill>
                  <a:schemeClr val="dk1"/>
                </a:solidFill>
              </a:rPr>
              <a:t>Similar to GROUPBY in SQL or pivot tables in Excel</a:t>
            </a:r>
          </a:p>
          <a:p>
            <a:pPr marL="342900" indent="-342900"/>
            <a:r>
              <a:rPr lang="en-US" sz="1800" dirty="0">
                <a:solidFill>
                  <a:schemeClr val="dk1"/>
                </a:solidFill>
              </a:rPr>
              <a:t>Two primary ways you do this in pandas:</a:t>
            </a:r>
          </a:p>
          <a:p>
            <a:pPr marL="800100" lvl="1" indent="-342900"/>
            <a:r>
              <a:rPr lang="en-US" sz="1800" dirty="0" err="1">
                <a:solidFill>
                  <a:schemeClr val="dk1"/>
                </a:solidFill>
              </a:rPr>
              <a:t>Groupby</a:t>
            </a:r>
            <a:r>
              <a:rPr lang="en-US" sz="1800" dirty="0">
                <a:solidFill>
                  <a:schemeClr val="dk1"/>
                </a:solidFill>
              </a:rPr>
              <a:t>(): the name says it all</a:t>
            </a:r>
          </a:p>
          <a:p>
            <a:pPr marL="800100" lvl="1" indent="-342900"/>
            <a:r>
              <a:rPr lang="en-US" sz="1800" dirty="0">
                <a:solidFill>
                  <a:schemeClr val="dk1"/>
                </a:solidFill>
              </a:rPr>
              <a:t>Resample: Allows you to group using continuous time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66" name="Google Shape;766;p1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67" name="Google Shape;76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757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0"/>
          <p:cNvSpPr txBox="1">
            <a:spLocks noGrp="1"/>
          </p:cNvSpPr>
          <p:nvPr>
            <p:ph type="title"/>
          </p:nvPr>
        </p:nvSpPr>
        <p:spPr>
          <a:xfrm>
            <a:off x="226503" y="223675"/>
            <a:ext cx="87581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Pandas: Grouping Data</a:t>
            </a:r>
            <a:endParaRPr dirty="0"/>
          </a:p>
        </p:txBody>
      </p:sp>
      <p:sp>
        <p:nvSpPr>
          <p:cNvPr id="765" name="Google Shape;765;p110"/>
          <p:cNvSpPr txBox="1">
            <a:spLocks noGrp="1"/>
          </p:cNvSpPr>
          <p:nvPr>
            <p:ph type="body" idx="1"/>
          </p:nvPr>
        </p:nvSpPr>
        <p:spPr>
          <a:xfrm>
            <a:off x="311699" y="1006678"/>
            <a:ext cx="5166312" cy="376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A pandas </a:t>
            </a:r>
            <a:r>
              <a:rPr lang="en-US" sz="1800" dirty="0" err="1">
                <a:solidFill>
                  <a:schemeClr val="dk1"/>
                </a:solidFill>
              </a:rPr>
              <a:t>groupby</a:t>
            </a:r>
            <a:r>
              <a:rPr lang="en-US" sz="1800" dirty="0">
                <a:solidFill>
                  <a:schemeClr val="dk1"/>
                </a:solidFill>
              </a:rPr>
              <a:t> statement has the following characteristics: </a:t>
            </a:r>
          </a:p>
          <a:p>
            <a:pPr marL="285750" indent="-285750"/>
            <a:r>
              <a:rPr lang="en-US" sz="1800" dirty="0">
                <a:solidFill>
                  <a:schemeClr val="dk1"/>
                </a:solidFill>
              </a:rPr>
              <a:t>Columns that you are grouping on:</a:t>
            </a:r>
          </a:p>
          <a:p>
            <a:pPr marL="742950" lvl="1" indent="-285750"/>
            <a:r>
              <a:rPr lang="en-US" sz="1800" dirty="0">
                <a:solidFill>
                  <a:schemeClr val="dk1"/>
                </a:solidFill>
              </a:rPr>
              <a:t>Can be either single values or a list</a:t>
            </a:r>
          </a:p>
          <a:p>
            <a:pPr marL="285750" indent="-285750"/>
            <a:r>
              <a:rPr lang="en-US" sz="1800" dirty="0">
                <a:solidFill>
                  <a:schemeClr val="dk1"/>
                </a:solidFill>
              </a:rPr>
              <a:t>Columns that you are selecting from your </a:t>
            </a:r>
            <a:r>
              <a:rPr lang="en-US" sz="1800" dirty="0" err="1">
                <a:solidFill>
                  <a:schemeClr val="dk1"/>
                </a:solidFill>
              </a:rPr>
              <a:t>groupby</a:t>
            </a:r>
            <a:r>
              <a:rPr lang="en-US" sz="1800" dirty="0">
                <a:solidFill>
                  <a:schemeClr val="dk1"/>
                </a:solidFill>
              </a:rPr>
              <a:t> object</a:t>
            </a:r>
          </a:p>
          <a:p>
            <a:pPr marL="285750" indent="-285750"/>
            <a:r>
              <a:rPr lang="en-US" sz="1800" dirty="0">
                <a:solidFill>
                  <a:schemeClr val="dk1"/>
                </a:solidFill>
              </a:rPr>
              <a:t>Aggregators that you are returning</a:t>
            </a:r>
          </a:p>
          <a:p>
            <a:pPr marL="742950" lvl="1" indent="-285750"/>
            <a:r>
              <a:rPr lang="en-US" sz="1800" dirty="0">
                <a:solidFill>
                  <a:schemeClr val="dk1"/>
                </a:solidFill>
              </a:rPr>
              <a:t>Can either be pre-specified or custom</a:t>
            </a:r>
          </a:p>
          <a:p>
            <a:pPr marL="742950" lvl="1" indent="-285750"/>
            <a:r>
              <a:rPr lang="en-US" sz="1800" dirty="0">
                <a:solidFill>
                  <a:schemeClr val="dk1"/>
                </a:solidFill>
              </a:rPr>
              <a:t>Can be single or multiple</a:t>
            </a:r>
          </a:p>
        </p:txBody>
      </p:sp>
      <p:sp>
        <p:nvSpPr>
          <p:cNvPr id="766" name="Google Shape;766;p1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67" name="Google Shape;76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930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0"/>
          <p:cNvSpPr txBox="1">
            <a:spLocks noGrp="1"/>
          </p:cNvSpPr>
          <p:nvPr>
            <p:ph type="title"/>
          </p:nvPr>
        </p:nvSpPr>
        <p:spPr>
          <a:xfrm>
            <a:off x="226503" y="223675"/>
            <a:ext cx="87581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Pandas: Grouping Data</a:t>
            </a:r>
            <a:endParaRPr dirty="0"/>
          </a:p>
        </p:txBody>
      </p:sp>
      <p:sp>
        <p:nvSpPr>
          <p:cNvPr id="765" name="Google Shape;765;p110"/>
          <p:cNvSpPr txBox="1">
            <a:spLocks noGrp="1"/>
          </p:cNvSpPr>
          <p:nvPr>
            <p:ph type="body" idx="1"/>
          </p:nvPr>
        </p:nvSpPr>
        <p:spPr>
          <a:xfrm>
            <a:off x="311698" y="796376"/>
            <a:ext cx="5409593" cy="397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Resampling: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Similar to </a:t>
            </a:r>
            <a:r>
              <a:rPr lang="en-US" sz="1800" dirty="0" err="1">
                <a:solidFill>
                  <a:schemeClr val="dk1"/>
                </a:solidFill>
              </a:rPr>
              <a:t>groupby</a:t>
            </a:r>
            <a:r>
              <a:rPr lang="en-US" sz="1800" dirty="0">
                <a:solidFill>
                  <a:schemeClr val="dk1"/>
                </a:solidFill>
              </a:rPr>
              <a:t>, except it allows you to apply it to continuous time.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r>
              <a:rPr lang="en-US" sz="1800" dirty="0">
                <a:solidFill>
                  <a:schemeClr val="dk1"/>
                </a:solidFill>
              </a:rPr>
              <a:t>Gives you the ability to define a fairly particular time sequence to view data on.  Complete list is here:  </a:t>
            </a:r>
            <a:r>
              <a:rPr lang="en-US" sz="1800" dirty="0">
                <a:hlinkClick r:id="rId3"/>
              </a:rPr>
              <a:t>http://bit.ly/date-offsets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766" name="Google Shape;766;p1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67" name="Google Shape;76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138" y="223675"/>
            <a:ext cx="2940163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0733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2440805-A1F9-4ECD-B7A2-098E177F8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95322-95BD-401F-B9E2-BA10436B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 of Lab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84BE21-4E24-4013-A15E-60392BA41BA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2400" dirty="0"/>
              <a:t>Take 10-12 minutes and complete </a:t>
            </a:r>
            <a:r>
              <a:rPr lang="en-US" sz="2400"/>
              <a:t>section III </a:t>
            </a:r>
            <a:r>
              <a:rPr lang="en-US" sz="2400" dirty="0"/>
              <a:t>of the accompanying lab.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14927-42C2-49EE-BBF8-C1184C852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r>
              <a:rPr lang="en-US"/>
              <a:t> | © 2018 General Assembly</a:t>
            </a:r>
          </a:p>
        </p:txBody>
      </p:sp>
    </p:spTree>
    <p:extLst>
      <p:ext uri="{BB962C8B-B14F-4D97-AF65-F5344CB8AC3E}">
        <p14:creationId xmlns:p14="http://schemas.microsoft.com/office/powerpoint/2010/main" val="410277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Agenda</a:t>
            </a:r>
            <a:endParaRPr/>
          </a:p>
        </p:txBody>
      </p:sp>
      <p:graphicFrame>
        <p:nvGraphicFramePr>
          <p:cNvPr id="583" name="Google Shape;583;p86"/>
          <p:cNvGraphicFramePr/>
          <p:nvPr/>
        </p:nvGraphicFramePr>
        <p:xfrm>
          <a:off x="1179363" y="140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{B6E533A9-EB5B-485C-BEAD-602B59348AFC}</a:tableStyleId>
              </a:tblPr>
              <a:tblGrid>
                <a:gridCol w="156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0:00 - 0:15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Anaconda Download + Installation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Getting everyone’s install correct, introduction to Jupyter notebook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0:16 - 0:30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Numpy Introduction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Discuss students the important details of what makes numpy unique, its role in data science ecosystem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0:31 - 0:45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Pandas Introduction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 it does, how it interacts with numpy, what dataframes are.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0:46 - 0:50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Summary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Finish this portion of the lesson by having students 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7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Preparation</a:t>
            </a:r>
            <a:endParaRPr/>
          </a:p>
        </p:txBody>
      </p:sp>
      <p:sp>
        <p:nvSpPr>
          <p:cNvPr id="589" name="Google Shape;589;p87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Time spent on this lesson might be highly variable depending on how difficult a time people have with getting their operating environment up and running.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Besides getting everyone’s Jupyter Notebook up and running, focus on making sure everyone has a broad conception about what makes numpy &amp; pandas unique, and how they interact with one another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Wrap this lesson up by using pd.read_csv() to load in a dataframe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8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body" idx="1"/>
          </p:nvPr>
        </p:nvSpPr>
        <p:spPr>
          <a:xfrm>
            <a:off x="656250" y="1376700"/>
            <a:ext cx="3496200" cy="10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Ready to customize this lesson?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First things first, make a copy of this presentation. You’ll then be able to edit to your </a:t>
            </a:r>
            <a:r>
              <a:rPr lang="en" sz="1200">
                <a:solidFill>
                  <a:schemeClr val="dk1"/>
                </a:solidFill>
              </a:rPr>
              <a:t>💗</a:t>
            </a:r>
            <a:r>
              <a:rPr lang="en" sz="1800">
                <a:solidFill>
                  <a:schemeClr val="dk1"/>
                </a:solidFill>
              </a:rPr>
              <a:t>’</a:t>
            </a:r>
            <a:r>
              <a:rPr lang="en" sz="1300">
                <a:solidFill>
                  <a:schemeClr val="dk1"/>
                </a:solidFill>
              </a:rPr>
              <a:t>s content.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96" name="Google Shape;59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25" y="1086725"/>
            <a:ext cx="3647949" cy="1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8"/>
          <p:cNvSpPr txBox="1"/>
          <p:nvPr/>
        </p:nvSpPr>
        <p:spPr>
          <a:xfrm>
            <a:off x="656250" y="3039350"/>
            <a:ext cx="3196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typo or want to suggest an edit? </a:t>
            </a:r>
            <a:endParaRPr sz="13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comment. Our </a:t>
            </a: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Advisory Board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will review and incorporate your suggestions.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8" name="Google Shape;59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24" y="3132849"/>
            <a:ext cx="3647950" cy="144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604" name="Google Shape;604;p89"/>
          <p:cNvSpPr txBox="1">
            <a:spLocks noGrp="1"/>
          </p:cNvSpPr>
          <p:nvPr>
            <p:ph type="body" idx="1"/>
          </p:nvPr>
        </p:nvSpPr>
        <p:spPr>
          <a:xfrm>
            <a:off x="702873" y="1180293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Remember to press Command F and do a search for instances of brackets in the deck. All instances of brackets denote places where instructors must fill in information/customize prior to presenting in class.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605" name="Google Shape;60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19" y="2003376"/>
            <a:ext cx="4963965" cy="74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89"/>
          <p:cNvCxnSpPr/>
          <p:nvPr/>
        </p:nvCxnSpPr>
        <p:spPr>
          <a:xfrm rot="10800000" flipH="1">
            <a:off x="1594125" y="2576365"/>
            <a:ext cx="370800" cy="1392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0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 and Extensions</a:t>
            </a:r>
            <a:endParaRPr/>
          </a:p>
        </p:txBody>
      </p:sp>
      <p:sp>
        <p:nvSpPr>
          <p:cNvPr id="612" name="Google Shape;612;p90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a way in which instructors might change up this lesson to meet the needs of more advanced or less advanced students.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sure to link to any supplemental/optional materials on this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and Manipulating Data in Pandas</a:t>
            </a:r>
            <a:endParaRPr/>
          </a:p>
        </p:txBody>
      </p:sp>
      <p:sp>
        <p:nvSpPr>
          <p:cNvPr id="718" name="Google Shape;718;p104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24" name="Google Shape;724;p105"/>
          <p:cNvSpPr txBox="1">
            <a:spLocks noGrp="1"/>
          </p:cNvSpPr>
          <p:nvPr>
            <p:ph type="body" idx="1"/>
          </p:nvPr>
        </p:nvSpPr>
        <p:spPr>
          <a:xfrm>
            <a:off x="311700" y="712922"/>
            <a:ext cx="4290900" cy="375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 dirty="0">
                <a:solidFill>
                  <a:schemeClr val="dk1"/>
                </a:solidFill>
              </a:rPr>
              <a:t>Variables are manipulated using vectorized code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 dirty="0">
                <a:solidFill>
                  <a:schemeClr val="dk1"/>
                </a:solidFill>
              </a:rPr>
              <a:t>Means you basically treat columns and datasets as a single variable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 dirty="0">
                <a:solidFill>
                  <a:schemeClr val="dk1"/>
                </a:solidFill>
              </a:rPr>
              <a:t>A bit different from regular Python: no loops!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25" name="Google Shape;725;p10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26" name="Google Shape;7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1533</Words>
  <Application>Microsoft Office PowerPoint</Application>
  <PresentationFormat>On-screen Show (16:9)</PresentationFormat>
  <Paragraphs>236</Paragraphs>
  <Slides>23</Slides>
  <Notes>20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Proxima Nova</vt:lpstr>
      <vt:lpstr>Arial</vt:lpstr>
      <vt:lpstr>Oswald</vt:lpstr>
      <vt:lpstr>Simple Light</vt:lpstr>
      <vt:lpstr>Simple Light</vt:lpstr>
      <vt:lpstr>Simple Light</vt:lpstr>
      <vt:lpstr>DAT Class 6  </vt:lpstr>
      <vt:lpstr>Numpy &amp; Pandas: An Introduction</vt:lpstr>
      <vt:lpstr>Suggested Agenda</vt:lpstr>
      <vt:lpstr>Materials and Preparation</vt:lpstr>
      <vt:lpstr>Preparation (Continued)</vt:lpstr>
      <vt:lpstr>Preparation (Continued)</vt:lpstr>
      <vt:lpstr>Differentiation and Extensions</vt:lpstr>
      <vt:lpstr>Creating and Manipulating Data in Pandas</vt:lpstr>
      <vt:lpstr>Pandas:  Creating Data</vt:lpstr>
      <vt:lpstr>Pandas:  Creating Data</vt:lpstr>
      <vt:lpstr>Pandas:  Creating Data</vt:lpstr>
      <vt:lpstr>Pandas:  Creating Data</vt:lpstr>
      <vt:lpstr>Section 1 of Lab</vt:lpstr>
      <vt:lpstr>Merging Data</vt:lpstr>
      <vt:lpstr>Pandas: Merging Data</vt:lpstr>
      <vt:lpstr>Pandas:  Merging Data</vt:lpstr>
      <vt:lpstr>Section 2 of Lab</vt:lpstr>
      <vt:lpstr>Grouping Data</vt:lpstr>
      <vt:lpstr>Pandas: Grouping Data</vt:lpstr>
      <vt:lpstr>Pandas: Grouping Data</vt:lpstr>
      <vt:lpstr>Pandas: Grouping Data</vt:lpstr>
      <vt:lpstr>Pandas: Grouping Data</vt:lpstr>
      <vt:lpstr>Section 1 of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 Class 4 </dc:title>
  <cp:lastModifiedBy>Ohio United States of America</cp:lastModifiedBy>
  <cp:revision>11</cp:revision>
  <dcterms:modified xsi:type="dcterms:W3CDTF">2020-02-06T20:33:06Z</dcterms:modified>
</cp:coreProperties>
</file>